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8" r:id="rId4"/>
    <p:sldId id="264" r:id="rId5"/>
    <p:sldId id="266" r:id="rId6"/>
    <p:sldId id="257" r:id="rId7"/>
    <p:sldId id="258" r:id="rId8"/>
    <p:sldId id="272" r:id="rId9"/>
    <p:sldId id="259" r:id="rId10"/>
    <p:sldId id="261" r:id="rId11"/>
    <p:sldId id="273" r:id="rId12"/>
    <p:sldId id="293" r:id="rId13"/>
    <p:sldId id="274" r:id="rId14"/>
    <p:sldId id="262" r:id="rId15"/>
    <p:sldId id="290" r:id="rId16"/>
    <p:sldId id="292" r:id="rId17"/>
    <p:sldId id="29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96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r>
              <a:rPr lang="en-US" altLang="zh-CN"/>
              <a:t>Mask</a:t>
            </a:r>
            <a:r>
              <a:rPr lang="zh-CN" altLang="en-US"/>
              <a:t>的数值约定在</a:t>
            </a:r>
            <a:r>
              <a:rPr lang="en-US" altLang="zh-CN"/>
              <a:t>0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之间，</a:t>
            </a:r>
            <a:r>
              <a:rPr lang="en-US" altLang="zh-CN"/>
              <a:t>Mask</a:t>
            </a:r>
            <a:r>
              <a:rPr lang="zh-CN" altLang="en-US"/>
              <a:t>更好收敛</a:t>
            </a:r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92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2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7" descr="图片包含 建筑物, 室内, 圆屋顶&#10;&#10;已生成高可信度的说明"/>
          <p:cNvPicPr>
            <a:picLocks noChangeAspect="1"/>
          </p:cNvPicPr>
          <p:nvPr userDrawn="1"/>
        </p:nvPicPr>
        <p:blipFill>
          <a:blip r:embed="rId2"/>
          <a:srcRect t="5237" r="249" b="4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 userDrawn="1"/>
        </p:nvSpPr>
        <p:spPr>
          <a:xfrm>
            <a:off x="215900" y="207963"/>
            <a:ext cx="11736388" cy="6440488"/>
          </a:xfrm>
          <a:prstGeom prst="rect">
            <a:avLst/>
          </a:prstGeom>
          <a:noFill/>
          <a:ln>
            <a:solidFill>
              <a:srgbClr val="86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图片包含 建筑物&#10;&#10;已生成极高可信度的说明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D7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9" name="矩形 8"/>
          <p:cNvSpPr/>
          <p:nvPr userDrawn="1"/>
        </p:nvSpPr>
        <p:spPr>
          <a:xfrm>
            <a:off x="215900" y="207963"/>
            <a:ext cx="11736388" cy="6440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C7B1C79-115E-46A7-99E3-79AF5D1F6191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2022/7/27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EECDC85D-EC4C-4671-8D11-CF5546E1F03C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random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wav"/><Relationship Id="rId7" Type="http://schemas.openxmlformats.org/officeDocument/2006/relationships/image" Target="../media/image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0.png"/><Relationship Id="rId4" Type="http://schemas.openxmlformats.org/officeDocument/2006/relationships/audio" Target="../media/media2.wav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4.wav"/><Relationship Id="rId7" Type="http://schemas.openxmlformats.org/officeDocument/2006/relationships/image" Target="../media/image5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21.png"/><Relationship Id="rId4" Type="http://schemas.openxmlformats.org/officeDocument/2006/relationships/audio" Target="../media/media4.wav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739900"/>
            <a:ext cx="12192000" cy="2736850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矩形 2"/>
          <p:cNvSpPr/>
          <p:nvPr/>
        </p:nvSpPr>
        <p:spPr>
          <a:xfrm>
            <a:off x="0" y="962025"/>
            <a:ext cx="12192000" cy="4557713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24" name="TextBox 22"/>
          <p:cNvSpPr txBox="1"/>
          <p:nvPr/>
        </p:nvSpPr>
        <p:spPr>
          <a:xfrm>
            <a:off x="1104900" y="2640648"/>
            <a:ext cx="9859963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algn="dist"/>
            <a:r>
              <a:rPr lang="zh-CN" altLang="en-US" sz="7200" dirty="0">
                <a:latin typeface="SentyBrush" panose="03000600000000000000" charset="0"/>
                <a:ea typeface="方正清刻本悦宋简体" panose="02000000000000000000" pitchFamily="2" charset="-122"/>
                <a:sym typeface="等线" panose="02010600030101010101" charset="-122"/>
              </a:rPr>
              <a:t>语音增强第二组汇报</a:t>
            </a:r>
          </a:p>
        </p:txBody>
      </p:sp>
      <p:sp>
        <p:nvSpPr>
          <p:cNvPr id="5125" name="文本框 4"/>
          <p:cNvSpPr txBox="1"/>
          <p:nvPr/>
        </p:nvSpPr>
        <p:spPr>
          <a:xfrm>
            <a:off x="3303270" y="4255135"/>
            <a:ext cx="558609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小组成员：项裕顺 孟祥宇       日期：</a:t>
            </a:r>
            <a:r>
              <a:rPr lang="en-US" altLang="zh-CN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2022.7.28</a:t>
            </a:r>
            <a:r>
              <a:rPr lang="zh-CN" altLang="en-US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                              </a:t>
            </a:r>
          </a:p>
        </p:txBody>
      </p:sp>
      <p:pic>
        <p:nvPicPr>
          <p:cNvPr id="5126" name="图片 3" descr="西北工业大学标准字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44463"/>
            <a:ext cx="3138488" cy="582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13" y="666750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60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1137920" y="1602740"/>
            <a:ext cx="183705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评估方法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48130" y="2406650"/>
            <a:ext cx="8964295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信噪比（Signal-to-noise ratio，SNR）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尺度不变性的信噪比，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SI-SNR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，忽略幅度变化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SI-SNR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，选作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loss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函数</a:t>
            </a: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altLang="zh-CN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语音质量的感知评估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(Perceptual Evaluation of Speech Quality, PESQ)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短时客观可懂度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(Short-Time Objective Intelligibility, STOI)</a:t>
            </a: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PESQ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STOI</a:t>
            </a:r>
            <a:r>
              <a:rPr lang="zh-CN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是评估指标，直接提供评估代码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13" y="666750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60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907415" y="1113155"/>
            <a:ext cx="451739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数据集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——DS_10283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101725" y="2035175"/>
            <a:ext cx="96837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带噪语音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</a:p>
          <a:p>
            <a:pPr marL="1085850" lvl="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训练集：数据条数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11572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条、数据时长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9.39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085850" lvl="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测试集：数据条数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824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条、数据时长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0.58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干净语音</a:t>
            </a:r>
            <a:endParaRPr lang="en-US" altLang="zh-CN" sz="2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085850" lvl="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训练集：数据条数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11572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条、数据时长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9.39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</a:t>
            </a:r>
            <a:endParaRPr lang="en-US" altLang="zh-CN" sz="20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085850" lvl="3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测试集：数据条数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824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条、数据时长</a:t>
            </a:r>
            <a:r>
              <a:rPr lang="en-US" altLang="zh-C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0.58</a:t>
            </a:r>
            <a:r>
              <a:rPr lang="zh-CN" alt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小时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6902" y="666433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60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08990" y="765810"/>
            <a:ext cx="68345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频域语音增强模型降噪结果</a:t>
            </a:r>
          </a:p>
        </p:txBody>
      </p:sp>
      <p:sp>
        <p:nvSpPr>
          <p:cNvPr id="16395" name="文本框 8"/>
          <p:cNvSpPr txBox="1"/>
          <p:nvPr/>
        </p:nvSpPr>
        <p:spPr>
          <a:xfrm>
            <a:off x="2509518" y="5244465"/>
            <a:ext cx="13125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增强前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 flipH="1">
            <a:off x="6092190" y="2061845"/>
            <a:ext cx="7620" cy="2734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/>
          <p:cNvSpPr txBox="1"/>
          <p:nvPr/>
        </p:nvSpPr>
        <p:spPr>
          <a:xfrm>
            <a:off x="8362950" y="5244465"/>
            <a:ext cx="18961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>
                <a:latin typeface="锐字逼格锐线粗体简2.0" panose="02010604000000000000" charset="-122"/>
                <a:ea typeface="锐字逼格锐线粗体简2.0" panose="02010604000000000000" charset="-122"/>
              </a:rPr>
              <a:t>增强后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2450" y="848360"/>
            <a:ext cx="1568450" cy="4191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FA7EA8-8753-2D7A-C968-D50E6C5B6E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731" y="1554004"/>
            <a:ext cx="4023481" cy="265726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FAA92B4-4C4E-C7C9-5F12-869E3DEE76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9640" y="1554004"/>
            <a:ext cx="4023481" cy="2657266"/>
          </a:xfrm>
          <a:prstGeom prst="rect">
            <a:avLst/>
          </a:prstGeom>
        </p:spPr>
      </p:pic>
      <p:pic>
        <p:nvPicPr>
          <p:cNvPr id="22" name="p232_178">
            <a:hlinkClick r:id="" action="ppaction://media"/>
            <a:extLst>
              <a:ext uri="{FF2B5EF4-FFF2-40B4-BE49-F238E27FC236}">
                <a16:creationId xmlns:a16="http://schemas.microsoft.com/office/drawing/2014/main" id="{8B663C4A-6F23-DBA0-FBBA-EC1B5A7B8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22108" y="4484186"/>
            <a:ext cx="487363" cy="487363"/>
          </a:xfrm>
          <a:prstGeom prst="rect">
            <a:avLst/>
          </a:prstGeom>
        </p:spPr>
      </p:pic>
      <p:pic>
        <p:nvPicPr>
          <p:cNvPr id="23" name="p232_178">
            <a:hlinkClick r:id="" action="ppaction://media"/>
            <a:extLst>
              <a:ext uri="{FF2B5EF4-FFF2-40B4-BE49-F238E27FC236}">
                <a16:creationId xmlns:a16="http://schemas.microsoft.com/office/drawing/2014/main" id="{AA1FEF07-6579-AA98-3057-5AED5EB097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27698" y="4521517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13" y="666750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60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08990" y="765810"/>
            <a:ext cx="517271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时域语音增强模型降噪结果</a:t>
            </a:r>
          </a:p>
        </p:txBody>
      </p:sp>
      <p:sp>
        <p:nvSpPr>
          <p:cNvPr id="16395" name="文本框 8"/>
          <p:cNvSpPr txBox="1"/>
          <p:nvPr/>
        </p:nvSpPr>
        <p:spPr>
          <a:xfrm>
            <a:off x="2739071" y="5280436"/>
            <a:ext cx="13125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增强前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 flipH="1">
            <a:off x="6092190" y="2061845"/>
            <a:ext cx="7620" cy="2734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/>
          <p:cNvSpPr txBox="1"/>
          <p:nvPr/>
        </p:nvSpPr>
        <p:spPr>
          <a:xfrm>
            <a:off x="8362950" y="5244465"/>
            <a:ext cx="18961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>
                <a:latin typeface="锐字逼格锐线粗体简2.0" panose="02010604000000000000" charset="-122"/>
                <a:ea typeface="锐字逼格锐线粗体简2.0" panose="02010604000000000000" charset="-122"/>
              </a:rPr>
              <a:t>增强后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297180" y="47288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6A2F2F-923F-5C62-CF85-5239CF6A1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276" y="1535430"/>
            <a:ext cx="4140137" cy="2734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A9B97C6-5FD7-C96F-42C4-F690258E18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753" y="1535430"/>
            <a:ext cx="4140137" cy="2734310"/>
          </a:xfrm>
          <a:prstGeom prst="rect">
            <a:avLst/>
          </a:prstGeom>
        </p:spPr>
      </p:pic>
      <p:pic>
        <p:nvPicPr>
          <p:cNvPr id="14" name="p257_231">
            <a:hlinkClick r:id="" action="ppaction://media"/>
            <a:extLst>
              <a:ext uri="{FF2B5EF4-FFF2-40B4-BE49-F238E27FC236}">
                <a16:creationId xmlns:a16="http://schemas.microsoft.com/office/drawing/2014/main" id="{CD140D26-3D21-887B-F76B-A05648E17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51661" y="4583270"/>
            <a:ext cx="487363" cy="487363"/>
          </a:xfrm>
          <a:prstGeom prst="rect">
            <a:avLst/>
          </a:prstGeom>
        </p:spPr>
      </p:pic>
      <p:pic>
        <p:nvPicPr>
          <p:cNvPr id="15" name="p257_231">
            <a:hlinkClick r:id="" action="ppaction://media"/>
            <a:extLst>
              <a:ext uri="{FF2B5EF4-FFF2-40B4-BE49-F238E27FC236}">
                <a16:creationId xmlns:a16="http://schemas.microsoft.com/office/drawing/2014/main" id="{E8C54B0B-AF15-6E68-C77C-5345D952BD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73110" y="4609782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5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13" y="666750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060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08990" y="765810"/>
            <a:ext cx="31400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安卓部署过程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Androi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1278255"/>
            <a:ext cx="5460365" cy="51041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860" y="1183640"/>
            <a:ext cx="2320925" cy="50323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13" y="666750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436928" y="-10826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4992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79220" y="1685925"/>
            <a:ext cx="42456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通过四周的实习，我们小组在师兄的指导下讨论合作，学习了深度学习的思想和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的使用；阅读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Conv-TasNet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代码的同时对语音分离与语音增强有了更加深刻的了解，并学习了常用的语音增强框架；学习了并实践了语音增强的频域和时域方法，将最后训练得出的模型部署到安卓设备上</a:t>
            </a:r>
          </a:p>
        </p:txBody>
      </p:sp>
      <p:pic>
        <p:nvPicPr>
          <p:cNvPr id="3" name="图片 2" descr="C:/Users/Lenovo/AppData/Local/Temp/picturecompress_20220511104138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925" y="1823720"/>
            <a:ext cx="5261610" cy="3508375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H="1">
            <a:off x="5990590" y="2061845"/>
            <a:ext cx="7620" cy="2734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301750"/>
            <a:ext cx="12192000" cy="4254500"/>
          </a:xfrm>
          <a:prstGeom prst="rect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8675" name="文本框 3"/>
          <p:cNvSpPr txBox="1"/>
          <p:nvPr/>
        </p:nvSpPr>
        <p:spPr>
          <a:xfrm>
            <a:off x="3081338" y="2274888"/>
            <a:ext cx="5829300" cy="23066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7200" b="1">
                <a:latin typeface="锐字逼格锐线粗体简2.0" panose="02010604000000000000" charset="-122"/>
                <a:ea typeface="锐字逼格锐线粗体简2.0" panose="02010604000000000000" charset="-122"/>
              </a:rPr>
              <a:t>答辩到此结束</a:t>
            </a:r>
          </a:p>
          <a:p>
            <a:r>
              <a:rPr lang="zh-CN" altLang="en-US" sz="7200" b="1">
                <a:latin typeface="锐字逼格锐线粗体简2.0" panose="02010604000000000000" charset="-122"/>
                <a:ea typeface="锐字逼格锐线粗体简2.0" panose="02010604000000000000" charset="-122"/>
              </a:rPr>
              <a:t>感谢批评指正</a:t>
            </a:r>
          </a:p>
        </p:txBody>
      </p:sp>
      <p:pic>
        <p:nvPicPr>
          <p:cNvPr id="28676" name="图片 1" descr="西北工业大学标准字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25"/>
            <a:ext cx="4791075" cy="890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663575"/>
            <a:ext cx="10950575" cy="582453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6525" y="-106045"/>
            <a:ext cx="9378315" cy="77343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0245" name="文本框 183"/>
          <p:cNvSpPr txBox="1"/>
          <p:nvPr/>
        </p:nvSpPr>
        <p:spPr>
          <a:xfrm>
            <a:off x="4227195" y="62230"/>
            <a:ext cx="37515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  <a:sym typeface="+mn-ea"/>
              </a:rPr>
              <a:t>团队介绍</a:t>
            </a:r>
          </a:p>
        </p:txBody>
      </p:sp>
      <p:pic>
        <p:nvPicPr>
          <p:cNvPr id="10251" name="图片 7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368425" y="1344930"/>
            <a:ext cx="941705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孟祥宇：</a:t>
            </a:r>
          </a:p>
          <a:p>
            <a:endParaRPr lang="zh-CN" altLang="en-US" dirty="0"/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教育实验学院20级本科生。在本次实习中完成CIFAR数据集的分类，Conv-TasNet论文的阅读与分析，频域模型的训练与优化，时域模型的优化，模型的安卓端部署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sz="2800" b="1" dirty="0"/>
              <a:t>项裕顺：</a:t>
            </a:r>
            <a:endParaRPr lang="zh-CN" altLang="en-US" b="1" dirty="0"/>
          </a:p>
          <a:p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软件学院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级本科生。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在本次实习中完成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MNIST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数据集的分类，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Conv-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TasNet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论文的阅读与分析，频域模型的训练与优化，时域模型的搭建，模型的安卓端部署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663575"/>
            <a:ext cx="10950575" cy="582453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6525" y="-106045"/>
            <a:ext cx="9378315" cy="77343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0245" name="文本框 183"/>
          <p:cNvSpPr txBox="1"/>
          <p:nvPr/>
        </p:nvSpPr>
        <p:spPr>
          <a:xfrm>
            <a:off x="4227195" y="62230"/>
            <a:ext cx="37515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  <a:sym typeface="+mn-ea"/>
              </a:rPr>
              <a:t>研究目的与现状</a:t>
            </a:r>
            <a:endParaRPr lang="zh-CN" altLang="en-US" sz="3600" dirty="0">
              <a:solidFill>
                <a:srgbClr val="BFBFBF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pic>
        <p:nvPicPr>
          <p:cNvPr id="10251" name="图片 7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研究现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" y="2627630"/>
            <a:ext cx="9707245" cy="3860800"/>
          </a:xfrm>
          <a:prstGeom prst="rect">
            <a:avLst/>
          </a:prstGeom>
        </p:spPr>
      </p:pic>
      <p:pic>
        <p:nvPicPr>
          <p:cNvPr id="7" name="图片 6" descr="语音分离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60" y="667385"/>
            <a:ext cx="9707245" cy="253238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663575"/>
            <a:ext cx="10950575" cy="582453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6525" y="-106045"/>
            <a:ext cx="9378315" cy="77343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0245" name="文本框 183"/>
          <p:cNvSpPr txBox="1"/>
          <p:nvPr/>
        </p:nvSpPr>
        <p:spPr>
          <a:xfrm>
            <a:off x="4227195" y="62230"/>
            <a:ext cx="37515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  <a:sym typeface="+mn-ea"/>
              </a:rPr>
              <a:t>研究目的与现状</a:t>
            </a:r>
            <a:endParaRPr lang="zh-CN" altLang="en-US" sz="3600" dirty="0">
              <a:solidFill>
                <a:srgbClr val="BFBFBF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pic>
        <p:nvPicPr>
          <p:cNvPr id="10251" name="图片 7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161540" y="789940"/>
            <a:ext cx="22650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/>
              <a:t>Mapping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0190" y="789940"/>
            <a:ext cx="21386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/>
              <a:t>Masking</a:t>
            </a:r>
          </a:p>
        </p:txBody>
      </p:sp>
      <p:pic>
        <p:nvPicPr>
          <p:cNvPr id="9" name="图片 8" descr="Mapping_Maskin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10" y="542925"/>
            <a:ext cx="5627370" cy="6198235"/>
          </a:xfrm>
          <a:prstGeom prst="rect">
            <a:avLst/>
          </a:prstGeom>
        </p:spPr>
      </p:pic>
      <p:pic>
        <p:nvPicPr>
          <p:cNvPr id="7" name="图片 6" descr="Mapping_Mask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675" y="1390015"/>
            <a:ext cx="2898140" cy="53511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222240" y="789940"/>
            <a:ext cx="778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vs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8500" y="1201420"/>
            <a:ext cx="10879455" cy="528701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43" name="文本框 18"/>
          <p:cNvSpPr txBox="1"/>
          <p:nvPr/>
        </p:nvSpPr>
        <p:spPr>
          <a:xfrm>
            <a:off x="5340350" y="2451100"/>
            <a:ext cx="25733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b="1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进度安排</a:t>
            </a:r>
            <a:endParaRPr lang="en-US" altLang="zh-CN" sz="2800" b="1" dirty="0">
              <a:latin typeface="锐字逼格锐线粗体简2.0" panose="02010604000000000000" charset="-122"/>
              <a:ea typeface="锐字逼格锐线粗体简2.0" panose="02010604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738688" y="2362200"/>
            <a:ext cx="563562" cy="584200"/>
            <a:chOff x="3560960" y="2047768"/>
            <a:chExt cx="422127" cy="437392"/>
          </a:xfrm>
        </p:grpSpPr>
        <p:sp>
          <p:nvSpPr>
            <p:cNvPr id="8200" name="文本框 16"/>
            <p:cNvSpPr txBox="1"/>
            <p:nvPr/>
          </p:nvSpPr>
          <p:spPr>
            <a:xfrm>
              <a:off x="3560960" y="2047768"/>
              <a:ext cx="306178" cy="437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latin typeface="等线" panose="02010600030101010101" charset="-122"/>
                  <a:ea typeface="等线" panose="02010600030101010101" charset="-122"/>
                </a:rPr>
                <a:t>1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3737065" y="2227040"/>
              <a:ext cx="246022" cy="24749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本框 21"/>
          <p:cNvSpPr txBox="1"/>
          <p:nvPr/>
        </p:nvSpPr>
        <p:spPr>
          <a:xfrm>
            <a:off x="8636000" y="2486025"/>
            <a:ext cx="27908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成果展示</a:t>
            </a:r>
          </a:p>
        </p:txBody>
      </p:sp>
      <p:grpSp>
        <p:nvGrpSpPr>
          <p:cNvPr id="48" name="组合 47"/>
          <p:cNvGrpSpPr/>
          <p:nvPr/>
        </p:nvGrpSpPr>
        <p:grpSpPr>
          <a:xfrm>
            <a:off x="7994650" y="2374900"/>
            <a:ext cx="604838" cy="584200"/>
            <a:chOff x="6116978" y="2057986"/>
            <a:chExt cx="453748" cy="437392"/>
          </a:xfrm>
        </p:grpSpPr>
        <p:sp>
          <p:nvSpPr>
            <p:cNvPr id="8204" name="文本框 20"/>
            <p:cNvSpPr txBox="1"/>
            <p:nvPr/>
          </p:nvSpPr>
          <p:spPr>
            <a:xfrm>
              <a:off x="6116978" y="2057986"/>
              <a:ext cx="306098" cy="437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latin typeface="等线" panose="02010600030101010101" charset="-122"/>
                  <a:ea typeface="等线" panose="02010600030101010101" charset="-122"/>
                </a:rPr>
                <a:t>3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 flipH="1">
              <a:off x="6324768" y="2227739"/>
              <a:ext cx="245958" cy="24590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文本框 24"/>
          <p:cNvSpPr txBox="1"/>
          <p:nvPr/>
        </p:nvSpPr>
        <p:spPr>
          <a:xfrm>
            <a:off x="5340350" y="3224213"/>
            <a:ext cx="25733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zh-CN" altLang="en-US" sz="2800" b="1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模型展示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4738688" y="3135313"/>
            <a:ext cx="563562" cy="584200"/>
            <a:chOff x="3561463" y="2627150"/>
            <a:chExt cx="421624" cy="437392"/>
          </a:xfrm>
        </p:grpSpPr>
        <p:sp>
          <p:nvSpPr>
            <p:cNvPr id="8208" name="文本框 23"/>
            <p:cNvSpPr txBox="1"/>
            <p:nvPr/>
          </p:nvSpPr>
          <p:spPr>
            <a:xfrm>
              <a:off x="3561463" y="2627150"/>
              <a:ext cx="305814" cy="437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latin typeface="等线" panose="02010600030101010101" charset="-122"/>
                  <a:ea typeface="等线" panose="02010600030101010101" charset="-122"/>
                </a:rPr>
                <a:t>2</a:t>
              </a:r>
            </a:p>
          </p:txBody>
        </p:sp>
        <p:cxnSp>
          <p:nvCxnSpPr>
            <p:cNvPr id="54" name="直接连接符 53"/>
            <p:cNvCxnSpPr/>
            <p:nvPr/>
          </p:nvCxnSpPr>
          <p:spPr>
            <a:xfrm flipH="1">
              <a:off x="3737358" y="2806422"/>
              <a:ext cx="245729" cy="24749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本框 27"/>
          <p:cNvSpPr txBox="1"/>
          <p:nvPr/>
        </p:nvSpPr>
        <p:spPr>
          <a:xfrm>
            <a:off x="8636000" y="3257550"/>
            <a:ext cx="202565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2800" b="1" dirty="0">
                <a:latin typeface="锐字逼格锐线粗体简2.0" panose="02010604000000000000" charset="-122"/>
                <a:ea typeface="锐字逼格锐线粗体简2.0" panose="02010604000000000000" charset="-122"/>
              </a:rPr>
              <a:t>收获总结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7994650" y="3148013"/>
            <a:ext cx="604838" cy="584200"/>
            <a:chOff x="6117748" y="2637368"/>
            <a:chExt cx="452978" cy="437392"/>
          </a:xfrm>
        </p:grpSpPr>
        <p:sp>
          <p:nvSpPr>
            <p:cNvPr id="8212" name="文本框 26"/>
            <p:cNvSpPr txBox="1"/>
            <p:nvPr/>
          </p:nvSpPr>
          <p:spPr>
            <a:xfrm>
              <a:off x="6117748" y="2637368"/>
              <a:ext cx="305576" cy="4373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ctr"/>
              <a:r>
                <a:rPr lang="en-US" altLang="zh-CN" sz="3200" b="1" dirty="0">
                  <a:latin typeface="等线" panose="02010600030101010101" charset="-122"/>
                  <a:ea typeface="等线" panose="02010600030101010101" charset="-122"/>
                </a:rPr>
                <a:t>4</a:t>
              </a:r>
            </a:p>
          </p:txBody>
        </p:sp>
        <p:cxnSp>
          <p:nvCxnSpPr>
            <p:cNvPr id="58" name="直接连接符 57"/>
            <p:cNvCxnSpPr/>
            <p:nvPr/>
          </p:nvCxnSpPr>
          <p:spPr>
            <a:xfrm flipH="1">
              <a:off x="6323604" y="2807121"/>
              <a:ext cx="247122" cy="24590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66"/>
          <p:cNvCxnSpPr/>
          <p:nvPr/>
        </p:nvCxnSpPr>
        <p:spPr>
          <a:xfrm>
            <a:off x="4508818" y="2069465"/>
            <a:ext cx="0" cy="20605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15" name="图片 2" descr="西北工业大学标准字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3136900" cy="584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微信图片_20220511103044"/>
          <p:cNvPicPr>
            <a:picLocks noChangeAspect="1"/>
          </p:cNvPicPr>
          <p:nvPr/>
        </p:nvPicPr>
        <p:blipFill>
          <a:blip r:embed="rId4"/>
          <a:srcRect l="13475" t="31602" r="39483" b="21688"/>
          <a:stretch>
            <a:fillRect/>
          </a:stretch>
        </p:blipFill>
        <p:spPr>
          <a:xfrm>
            <a:off x="800735" y="2069465"/>
            <a:ext cx="3580130" cy="20554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663575"/>
            <a:ext cx="10950575" cy="5824538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fontAlgn="auto"/>
            <a:endParaRPr lang="zh-CN" altLang="en-US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6525" y="-106362"/>
            <a:ext cx="2347913" cy="773113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0245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0246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0247" name="文本框 189"/>
          <p:cNvSpPr txBox="1"/>
          <p:nvPr/>
        </p:nvSpPr>
        <p:spPr>
          <a:xfrm>
            <a:off x="8759825" y="109855"/>
            <a:ext cx="14325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0248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pic>
        <p:nvPicPr>
          <p:cNvPr id="10251" name="图片 7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379345" y="1449705"/>
            <a:ext cx="7447280" cy="4015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第一周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学习深度学习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pytorch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相关知识和语音基础知识，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MNIST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CIFAR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数据集的分类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第二周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阅读相关论文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(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Conv-TasNet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，学习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Conv-TasNet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代码框架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第三周</a:t>
            </a: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编写并训练频域语音增强模型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第四周</a:t>
            </a:r>
            <a:endParaRPr lang="en-US" altLang="zh-CN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编写并训练时域语音增强模型，将最终的模型部署到安卓端</a:t>
            </a:r>
          </a:p>
        </p:txBody>
      </p:sp>
    </p:spTree>
  </p:cSld>
  <p:clrMapOvr>
    <a:masterClrMapping/>
  </p:clrMapOvr>
  <p:transition spd="slow"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078" y="667385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3013" y="-10953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510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71220" y="840105"/>
            <a:ext cx="80708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时频掩码方法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	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Ideal Binary Mask (IBM)</a:t>
            </a: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1406525" y="4338955"/>
            <a:ext cx="878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55" y="4541520"/>
            <a:ext cx="9970770" cy="1619250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14400" imgH="215900" progId="Equation.KSEE3">
                  <p:embed/>
                </p:oleObj>
              </mc:Choice>
              <mc:Fallback>
                <p:oleObj r:id="rId5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20" y="1490980"/>
            <a:ext cx="4231005" cy="2707005"/>
          </a:xfrm>
          <a:prstGeom prst="rect">
            <a:avLst/>
          </a:prstGeom>
        </p:spPr>
      </p:pic>
      <p:pic>
        <p:nvPicPr>
          <p:cNvPr id="11" name="图片 10" descr="f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400" y="1906270"/>
            <a:ext cx="6256655" cy="15741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541010" y="3602990"/>
            <a:ext cx="1108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输入矩阵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60995" y="3602990"/>
            <a:ext cx="800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Mask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110470" y="3602990"/>
            <a:ext cx="1108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输出矩阵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078" y="667385"/>
            <a:ext cx="10950575" cy="5822950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3013" y="-10953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510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71220" y="840105"/>
            <a:ext cx="80708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频域语音增强模型</a:t>
            </a:r>
            <a:endParaRPr lang="zh-CN" altLang="en-US" sz="3200">
              <a:latin typeface="锐字逼格锐线粗体简2.0" panose="02010604000000000000" charset="-122"/>
              <a:ea typeface="锐字逼格锐线粗体简2.0" panose="02010604000000000000" charset="-122"/>
            </a:endParaRP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>
            <a:off x="1406525" y="4050665"/>
            <a:ext cx="8788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405" y="4208145"/>
            <a:ext cx="7152640" cy="20961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06525" y="1829435"/>
            <a:ext cx="872426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输入数据：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16K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语音</a:t>
            </a:r>
          </a:p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编码器：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STFT</a:t>
            </a:r>
          </a:p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增强网络：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DNN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估计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MASK</a:t>
            </a:r>
          </a:p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解码器：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ISTFT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1030" y="667385"/>
            <a:ext cx="10950575" cy="6188075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/>
            <a:endParaRPr lang="zh-CN" altLang="en-US" b="1" strike="noStrike" noProof="1">
              <a:solidFill>
                <a:srgbClr val="7030A0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6525" y="-33337"/>
            <a:ext cx="9378950" cy="700088"/>
          </a:xfrm>
          <a:prstGeom prst="rect">
            <a:avLst/>
          </a:prstGeom>
          <a:solidFill>
            <a:srgbClr val="0D0D0D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83013" y="-109537"/>
            <a:ext cx="2347913" cy="774700"/>
          </a:xfrm>
          <a:prstGeom prst="rect">
            <a:avLst/>
          </a:prstGeom>
          <a:solidFill>
            <a:srgbClr val="3A5A24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00B050"/>
              </a:solidFill>
            </a:endParaRPr>
          </a:p>
        </p:txBody>
      </p:sp>
      <p:sp>
        <p:nvSpPr>
          <p:cNvPr id="16389" name="文本框 183"/>
          <p:cNvSpPr txBox="1"/>
          <p:nvPr/>
        </p:nvSpPr>
        <p:spPr>
          <a:xfrm>
            <a:off x="4187825" y="109538"/>
            <a:ext cx="14366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模型展示</a:t>
            </a:r>
          </a:p>
        </p:txBody>
      </p:sp>
      <p:sp>
        <p:nvSpPr>
          <p:cNvPr id="16390" name="文本框 188"/>
          <p:cNvSpPr txBox="1"/>
          <p:nvPr/>
        </p:nvSpPr>
        <p:spPr>
          <a:xfrm>
            <a:off x="6130925" y="111125"/>
            <a:ext cx="212248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成果展示</a:t>
            </a:r>
          </a:p>
        </p:txBody>
      </p:sp>
      <p:sp>
        <p:nvSpPr>
          <p:cNvPr id="16391" name="文本框 189"/>
          <p:cNvSpPr txBox="1"/>
          <p:nvPr/>
        </p:nvSpPr>
        <p:spPr>
          <a:xfrm>
            <a:off x="8759825" y="109855"/>
            <a:ext cx="151003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BFBFBF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实习收获</a:t>
            </a:r>
          </a:p>
        </p:txBody>
      </p:sp>
      <p:sp>
        <p:nvSpPr>
          <p:cNvPr id="16392" name="文本框 190"/>
          <p:cNvSpPr txBox="1"/>
          <p:nvPr/>
        </p:nvSpPr>
        <p:spPr>
          <a:xfrm>
            <a:off x="1628775" y="111125"/>
            <a:ext cx="19018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D9D9D9"/>
                </a:solidFill>
                <a:latin typeface="造字工房尚雅（非商用）常规体" pitchFamily="50" charset="-122"/>
                <a:ea typeface="造字工房尚雅（非商用）常规体" pitchFamily="50" charset="-122"/>
              </a:rPr>
              <a:t>进度安排</a:t>
            </a:r>
            <a:endParaRPr lang="en-US" altLang="zh-CN" sz="2400" dirty="0">
              <a:solidFill>
                <a:srgbClr val="D9D9D9"/>
              </a:solidFill>
              <a:latin typeface="造字工房尚雅（非商用）常规体" pitchFamily="50" charset="-122"/>
              <a:ea typeface="造字工房尚雅（非商用）常规体" pitchFamily="50" charset="-122"/>
            </a:endParaRPr>
          </a:p>
        </p:txBody>
      </p:sp>
      <p:sp>
        <p:nvSpPr>
          <p:cNvPr id="16393" name="文本框 6"/>
          <p:cNvSpPr txBox="1"/>
          <p:nvPr/>
        </p:nvSpPr>
        <p:spPr>
          <a:xfrm>
            <a:off x="871220" y="840105"/>
            <a:ext cx="80708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时域语音增强模型</a:t>
            </a:r>
            <a:endParaRPr lang="zh-CN" altLang="en-US" sz="3200">
              <a:latin typeface="锐字逼格锐线粗体简2.0" panose="02010604000000000000" charset="-122"/>
              <a:ea typeface="锐字逼格锐线粗体简2.0" panose="02010604000000000000" charset="-122"/>
            </a:endParaRPr>
          </a:p>
        </p:txBody>
      </p:sp>
      <p:pic>
        <p:nvPicPr>
          <p:cNvPr id="16396" name="图片 1" descr="西工大校徽 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109538"/>
            <a:ext cx="930275" cy="9239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" name="直接连接符 1"/>
          <p:cNvCxnSpPr/>
          <p:nvPr/>
        </p:nvCxnSpPr>
        <p:spPr>
          <a:xfrm flipV="1">
            <a:off x="937260" y="3166110"/>
            <a:ext cx="10273665" cy="12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system flowchar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325" y="742315"/>
            <a:ext cx="7017385" cy="2357755"/>
          </a:xfrm>
          <a:prstGeom prst="rect">
            <a:avLst/>
          </a:prstGeom>
        </p:spPr>
      </p:pic>
      <p:pic>
        <p:nvPicPr>
          <p:cNvPr id="7" name="图片 6" descr="ASLP_HolidayWor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325" y="3016250"/>
            <a:ext cx="6879590" cy="4025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  <a:alpha val="60000"/>
          </a:schemeClr>
        </a:solidFill>
        <a:ln>
          <a:noFill/>
        </a:ln>
      </a:spPr>
      <a:bodyPr rtlCol="0" anchor="ctr"/>
      <a:lstStyle>
        <a:defPPr algn="ctr">
          <a:defRPr lang="zh-CN" altLang="en-US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573</Words>
  <Application>Microsoft Office PowerPoint</Application>
  <PresentationFormat>宽屏</PresentationFormat>
  <Paragraphs>127</Paragraphs>
  <Slides>16</Slides>
  <Notes>16</Notes>
  <HiddenSlides>0</HiddenSlides>
  <MMClips>4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SentyBrush</vt:lpstr>
      <vt:lpstr>等线</vt:lpstr>
      <vt:lpstr>等线 Light</vt:lpstr>
      <vt:lpstr>锐字逼格锐线粗体简2.0</vt:lpstr>
      <vt:lpstr>宋体</vt:lpstr>
      <vt:lpstr>微软雅黑</vt:lpstr>
      <vt:lpstr>造字工房尚雅（非商用）常规体</vt:lpstr>
      <vt:lpstr>张海山锐线体简</vt:lpstr>
      <vt:lpstr>Arial</vt:lpstr>
      <vt:lpstr>Calibri</vt:lpstr>
      <vt:lpstr>Times New Roman</vt:lpstr>
      <vt:lpstr>Office 主题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项裕顺</dc:creator>
  <cp:lastModifiedBy>Meng Sekiro</cp:lastModifiedBy>
  <cp:revision>65</cp:revision>
  <dcterms:created xsi:type="dcterms:W3CDTF">2022-07-25T07:31:00Z</dcterms:created>
  <dcterms:modified xsi:type="dcterms:W3CDTF">2022-07-27T14:22:59Z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